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0" r:id="rId3"/>
    <p:sldId id="261" r:id="rId4"/>
    <p:sldId id="263" r:id="rId5"/>
    <p:sldId id="264" r:id="rId6"/>
    <p:sldId id="265" r:id="rId7"/>
    <p:sldId id="266" r:id="rId8"/>
    <p:sldId id="267" r:id="rId9"/>
    <p:sldId id="268" r:id="rId10"/>
    <p:sldId id="275" r:id="rId11"/>
    <p:sldId id="269" r:id="rId12"/>
    <p:sldId id="270" r:id="rId13"/>
    <p:sldId id="271" r:id="rId14"/>
    <p:sldId id="272" r:id="rId15"/>
    <p:sldId id="273" r:id="rId16"/>
    <p:sldId id="274" r:id="rId17"/>
    <p:sldId id="276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01.10.2025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01.10.2025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ru-RU" sz="7200" dirty="0"/>
              <a:t>Великая французская революция</a:t>
            </a:r>
            <a:endParaRPr lang="ru" sz="7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endParaRPr lang="r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B8D109-5CC3-BADD-5245-5FF5F8598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717467" y="2"/>
            <a:ext cx="1356359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A4C31F-4247-E1D1-C049-6B9F1031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C69CA8-C655-E0BC-B832-2379A4B5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3696">
            <a:off x="404690" y="244152"/>
            <a:ext cx="2332653" cy="23326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34733F-CEC9-39EF-4E2F-EADD08C6D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7759"/>
            <a:ext cx="5417602" cy="351435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8A94B5-E722-9303-5A32-5957BAD23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4" y="2586137"/>
            <a:ext cx="3640590" cy="36405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DB6EEC-6488-7190-EE9E-EC98A4731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30" y="255510"/>
            <a:ext cx="6928611" cy="19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0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0F121-46C4-DB3B-CD27-B3241F27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80DAF-EB3D-23DD-0F08-42D8D9D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Первая французская республика и казнь короля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7F15CF-9BF0-6349-87A3-77E6C1F67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 сентябре 1792 г. провозглашена Республика. 21 января 1793 г. Людовик XVI гильотинирован на площади Революции.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4B5973-91C6-BCCB-9D7F-789120A3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B8C88A1-E9C8-22D7-8C5E-8F507320A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83" y="0"/>
            <a:ext cx="10573553" cy="6858000"/>
          </a:xfrm>
        </p:spPr>
      </p:pic>
    </p:spTree>
    <p:extLst>
      <p:ext uri="{BB962C8B-B14F-4D97-AF65-F5344CB8AC3E}">
        <p14:creationId xmlns:p14="http://schemas.microsoft.com/office/powerpoint/2010/main" val="192869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37A27-EAB4-D96B-B659-03DD0A01F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AAB7F-79ED-D2EB-E097-753FC15A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Эпоха Террора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9FC327-FFA5-FCE4-FDF3-A68CB4A8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ru-RU" dirty="0"/>
              <a:t>С 1793 по 1794 гг. для борьбы с внутренними и внешними врагами создан Комитет общественного спасения во главе с Робеспьером. Суды идут быстро, приговоры суровы. Гильотина работает без остановки. В западных департаментах вспыхивает роялистский мятеж, подавленный жестоко. Под нож гильотины идут не только аристократы, но и бывшие соратники, и простые люди, заподозренные в недостаточной преданности.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91B18F-1651-3DAD-0209-8C686CD2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C29DA-61A4-8255-FA9F-E2BEB43D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127A4-97FE-97F1-6A40-3AEC5374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Термидорианский переворот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549854-722A-4AD9-C3FF-0D771E3B5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/>
              <a:t>В июле 1794 г. Депутаты Конвента, опасаясь за свою жизнь, арестовывают Робеспьера и его сторонников.</a:t>
            </a:r>
          </a:p>
          <a:p>
            <a:r>
              <a:rPr lang="ru-RU" sz="2000" dirty="0"/>
              <a:t>На следующий день он и его ближайшие сподвижники гильотинированы без суда. Террор заканчивается.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55E98A-AE14-CE9E-C537-38A8868C4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84CB19D-56A9-F380-A338-0A10617EE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75" y="0"/>
            <a:ext cx="10276795" cy="6858000"/>
          </a:xfrm>
        </p:spPr>
      </p:pic>
    </p:spTree>
    <p:extLst>
      <p:ext uri="{BB962C8B-B14F-4D97-AF65-F5344CB8AC3E}">
        <p14:creationId xmlns:p14="http://schemas.microsoft.com/office/powerpoint/2010/main" val="376513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C2365-6A0B-1095-7263-3B2BF604D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4C2EA4-D579-122D-50B2-488E11ED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Звезда Наполеона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620965-E0BF-0804-1E51-D185CE288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ru-RU" dirty="0"/>
              <a:t>9 ноября 1799 г. молодой и популярный генерал Наполеон Бонапарт с помощью войск разгоняет Совет пятисот и захватывает власть.</a:t>
            </a:r>
          </a:p>
          <a:p>
            <a:pPr marL="0">
              <a:buNone/>
            </a:pPr>
            <a:r>
              <a:rPr lang="ru-RU" dirty="0"/>
              <a:t>Значение: Формально переворот, но на деле — конец революции. Начинается эпоха Консульства, а затем Империи.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878607-C426-BAA1-BF9B-16200A1F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43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01436-4119-982F-B83B-29A9DAFCD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C7A38-FC70-2980-6455-2F6E01C9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72058"/>
            <a:ext cx="3517567" cy="2093975"/>
          </a:xfrm>
        </p:spPr>
        <p:txBody>
          <a:bodyPr/>
          <a:lstStyle/>
          <a:p>
            <a:r>
              <a:rPr lang="ru-RU" dirty="0"/>
              <a:t>Глобальные итоги Революции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E93414-914F-3AB2-078A-2A44A3AC7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3" y="2759715"/>
            <a:ext cx="3517567" cy="306450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1300" dirty="0"/>
              <a:t>Уничтожен "Старый порядок" – сословное общество, феодальные повинности.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300" dirty="0"/>
              <a:t>Провозглашены базовые права и свободы, которые легли в основу современных демократий.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300" dirty="0"/>
              <a:t>Заложены основы гражданского общества: нация, а не подданные короля.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300" dirty="0"/>
              <a:t>Введена метрическая система (как "революционная" и рациональная!).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1300" dirty="0"/>
              <a:t>Секуляризация – отделение церкви от государства.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B386B-6B99-70E2-559B-54328B73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E2891DB-63D7-9B31-457F-C97475E8B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75" y="0"/>
            <a:ext cx="10276795" cy="6858000"/>
          </a:xfrm>
        </p:spPr>
      </p:pic>
    </p:spTree>
    <p:extLst>
      <p:ext uri="{BB962C8B-B14F-4D97-AF65-F5344CB8AC3E}">
        <p14:creationId xmlns:p14="http://schemas.microsoft.com/office/powerpoint/2010/main" val="323764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D1C32-6BDB-2CDF-BE67-1014E354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22389-F682-BE73-BA83-3B324758B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Темная сторона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A5DBF8-2DE8-D242-A400-DBE4EE3D4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457200">
              <a:buFont typeface="+mj-lt"/>
              <a:buAutoNum type="arabicPeriod"/>
            </a:pPr>
            <a:r>
              <a:rPr lang="ru-RU" dirty="0"/>
              <a:t>Террор как метод политической борьбы.</a:t>
            </a:r>
          </a:p>
          <a:p>
            <a:pPr marL="365760" indent="-457200">
              <a:buFont typeface="+mj-lt"/>
              <a:buAutoNum type="arabicPeriod"/>
            </a:pPr>
            <a:r>
              <a:rPr lang="ru-RU" dirty="0"/>
              <a:t>Гражданские войны и огромные человеческие жертвы.</a:t>
            </a:r>
          </a:p>
          <a:p>
            <a:pPr marL="365760" indent="-457200">
              <a:buFont typeface="+mj-lt"/>
              <a:buAutoNum type="arabicPeriod"/>
            </a:pPr>
            <a:r>
              <a:rPr lang="ru-RU" dirty="0"/>
              <a:t>Экономический хаос и инфляция (бумажные ассигнаты).</a:t>
            </a:r>
          </a:p>
          <a:p>
            <a:pPr marL="365760" indent="-457200">
              <a:buFont typeface="+mj-lt"/>
              <a:buAutoNum type="arabicPeriod"/>
            </a:pPr>
            <a:r>
              <a:rPr lang="ru-RU" dirty="0"/>
              <a:t>Стабильность была достигнута ценой диктатуры (Наполеон).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D73AA7-27D8-4EE8-AABD-4FE0C57A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3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77A8F-A7AC-20B9-0324-9B6D5D49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0F1046-06C2-8E9C-88E6-74473B385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AFCB63-FE9B-B032-0768-329A4D5D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EFA117-2261-4A1D-8BE7-0B7E6A1366C0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20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776CD-7F21-EAB2-DC1B-C78A2E05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"Король-Солнце" и его наследие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A05C23-F413-B24B-C5B5-C869BC7D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Людовик XIV оставил после себя систему, где вся власть — от Бога в руках одного человека.</a:t>
            </a:r>
          </a:p>
          <a:p>
            <a:r>
              <a:rPr lang="ru-RU" sz="2400" dirty="0"/>
              <a:t>Три сословия</a:t>
            </a:r>
            <a:r>
              <a:rPr lang="en-US" sz="24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Духовенство</a:t>
            </a:r>
            <a:r>
              <a:rPr lang="en-US" sz="2400" dirty="0"/>
              <a:t>: </a:t>
            </a:r>
            <a:r>
              <a:rPr lang="ru-RU" sz="2400" dirty="0"/>
              <a:t>привилегии, земля, церковная десятина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Дворянство</a:t>
            </a:r>
            <a:r>
              <a:rPr lang="en-US" sz="2400" dirty="0"/>
              <a:t>: </a:t>
            </a:r>
            <a:r>
              <a:rPr lang="ru-RU" sz="2400" dirty="0"/>
              <a:t>высшие посты в армии и </a:t>
            </a:r>
            <a:r>
              <a:rPr lang="ru-RU" sz="2400" dirty="0" err="1"/>
              <a:t>гос</a:t>
            </a:r>
            <a:r>
              <a:rPr lang="en-US" sz="2400" dirty="0"/>
              <a:t>. </a:t>
            </a:r>
            <a:r>
              <a:rPr lang="ru-RU" sz="2400" dirty="0"/>
              <a:t>аппараты, не платят налоги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Третье сословие</a:t>
            </a:r>
            <a:r>
              <a:rPr lang="en-US" sz="2400" dirty="0"/>
              <a:t>: </a:t>
            </a:r>
            <a:r>
              <a:rPr lang="ru-RU" sz="2400" dirty="0"/>
              <a:t>от богатейших банкиров до крестьян, ремесленников и городской бедноты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7689C0-09FA-83FC-2A52-39637BE7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Богатейшая и самая могущественная держава Европы, но внутри она тяжело больна. 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C644F7-F652-6613-6AFC-6370126C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49C9D-403B-B8D9-4A8D-8E22B3C5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2E9C1-3FDF-A2F8-0890-0763993C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Причины революции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D9CAB5-BCC2-C35C-F38E-84EB892E2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Идейные: Век Просвещения</a:t>
            </a:r>
            <a:r>
              <a:rPr lang="en-US" dirty="0"/>
              <a:t>,</a:t>
            </a:r>
            <a:r>
              <a:rPr lang="ru-RU" dirty="0"/>
              <a:t> Вольтер (критика церкви), Руссо ("Общественный договор"), Монтескье (разделение властей).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Экономические: Государство в долгах. Участие в войнах, расточительность двора.·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Политические: Король Людовик XVI (идиот) – слабый и нерешительный правитель. Система не реформируется.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Социальные: Ненависть третьего сословия к привилегиям первых двух.</a:t>
            </a:r>
            <a:endParaRPr lang="en-US" dirty="0"/>
          </a:p>
          <a:p>
            <a:pPr marL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476352-7568-A1C2-25CC-EA1A776A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BEEA80-8A8C-7BBE-67D9-75992B4960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7452">
            <a:off x="6050871" y="3754418"/>
            <a:ext cx="722152" cy="4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1A50-4552-246B-60A0-F6C64DB7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ADC6E-493B-EF60-8B2F-CEB64D5F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Созыв генеральных штатов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9BE0A59-15A2-8C25-92BC-6A5548A3C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Король, чтобы ввести новые налоги, так как экономика стагнировала, вынужденно созывает Генеральные штаты, не собиравшиеся на протяжении 175 лет. 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682456-E25E-5B89-1B2D-4D749B93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5191F74-F18A-5577-C089-5E889A844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0"/>
            <a:ext cx="12363722" cy="6858000"/>
          </a:xfrm>
        </p:spPr>
      </p:pic>
    </p:spTree>
    <p:extLst>
      <p:ext uri="{BB962C8B-B14F-4D97-AF65-F5344CB8AC3E}">
        <p14:creationId xmlns:p14="http://schemas.microsoft.com/office/powerpoint/2010/main" val="83222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7191-4E2E-B68C-3436-D577FF1D7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729CA-955A-D462-F30D-EB20F30F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Конфликты и клятва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9C4F3F-0068-E7B1-EB61-CE605556B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ru-RU" dirty="0"/>
              <a:t>Третье сословие было недовольно из-за того что у них был всего один голос, когда у их оппонентов было по два. </a:t>
            </a:r>
          </a:p>
          <a:p>
            <a:pPr marL="0">
              <a:buNone/>
            </a:pPr>
            <a:r>
              <a:rPr lang="ru-RU" dirty="0"/>
              <a:t>Клятва: Поклялись не расходиться, пока не дадут Франции конституцию. Это акт неповиновения, рождение Учредительного собрания.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F14287-BCFE-A1A7-5F94-0611E517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8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C13C8-B033-BD92-7517-5E2D689F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15AC9-D4FF-3951-849B-BA3FE6D9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Взятие Бастилии – Символ революции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12BDCFD-8DE9-B823-85FB-7ECBE29EB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ru-RU" sz="2000" dirty="0"/>
              <a:t>14 июля 1789 г. Парижская толпа штурмует Бастилию — королевскую тюрьму. Не сколько для освобождения узников, сколько за порохом и как символ слома старого режима.</a:t>
            </a:r>
            <a:r>
              <a:rPr lang="en-US" sz="2000" dirty="0"/>
              <a:t> </a:t>
            </a:r>
            <a:r>
              <a:rPr lang="ru-RU" sz="2000" dirty="0"/>
              <a:t>День взятия Бастилии — национальный праздник Франции.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DE519B-4602-927A-1AAA-6110CCF8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BACF3F-8E2B-6D4D-AB2A-AC486CF7E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05" y="0"/>
            <a:ext cx="9182100" cy="6858000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9EB45BC7-C6A7-61DC-7A75-3024B4A4C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07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4F8A-DF8F-F8A3-91D3-34D0044FB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6F10A-746D-983A-872A-AC8ADF6F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"Свобода, Равенство, Братство" и Декларация прав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1721FC-D231-EAC5-6444-23474A13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ru-RU" dirty="0"/>
              <a:t>В августе 1789 г. учредительное собрание принимает Декларацию прав человека и гражданина. Основные идеи: народный суверенитет, свобода слова, равенство перед законом.</a:t>
            </a:r>
          </a:p>
          <a:p>
            <a:pPr marL="0">
              <a:buNone/>
            </a:pPr>
            <a:r>
              <a:rPr lang="ru-RU" dirty="0"/>
              <a:t>Конфискация церковных земель: Церковь поставлена под контроль государства. Это раскололо страну.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4F9DE6-4D68-E7E1-A36C-E2BBB75C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3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2BEA8-E994-954B-3097-A1F5CEBBF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AE2CE-33BF-4FFA-E35B-30158757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Бегство в </a:t>
            </a:r>
            <a:r>
              <a:rPr lang="ru-RU" dirty="0" err="1"/>
              <a:t>Варенн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D00BC2-5784-400A-D5AC-8B4D04F4D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000" dirty="0"/>
              <a:t>В июне 1791 г. Король и его семья пытаются бежать за границу, чтобы возглавить контрреволюцию.</a:t>
            </a:r>
          </a:p>
          <a:p>
            <a:r>
              <a:rPr lang="ru-RU" sz="2000" dirty="0"/>
              <a:t>Их узнают на почтовой станции в городке </a:t>
            </a:r>
            <a:r>
              <a:rPr lang="ru-RU" sz="2000" dirty="0" err="1"/>
              <a:t>Варенн</a:t>
            </a:r>
            <a:r>
              <a:rPr lang="ru-RU" sz="2000" dirty="0"/>
              <a:t> по профилю на монете (по другой версии, по портрету). Возвращены в Париж как пленники. После этого монархия обречена.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6BE908-8B60-A397-F197-B54615AB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D0FAC8F-653F-479B-B209-9F30C9091843}" type="datetime1">
              <a:rPr lang="ru-RU" smtClean="0"/>
              <a:t>01.10.2025</a:t>
            </a:fld>
            <a:endParaRPr lang="en-US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68C76F7A-6738-EFF7-3898-1D7A181A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75" y="-29941"/>
            <a:ext cx="9507894" cy="6887941"/>
          </a:xfrm>
        </p:spPr>
      </p:pic>
    </p:spTree>
    <p:extLst>
      <p:ext uri="{BB962C8B-B14F-4D97-AF65-F5344CB8AC3E}">
        <p14:creationId xmlns:p14="http://schemas.microsoft.com/office/powerpoint/2010/main" val="288560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8B0E8-2EBD-8AE4-476F-AB36530B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5F5C-9CAF-A3C6-6980-EBBC0EA5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Якобинцы, Жирондисты и Сентябрьские убийства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E9D10D-BF88-B5D5-D000-7721F056F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ru-RU" dirty="0"/>
              <a:t>Жирондисты – более умеренные, за войну с монархиями Европы. </a:t>
            </a:r>
          </a:p>
          <a:p>
            <a:pPr marL="0">
              <a:buNone/>
            </a:pPr>
            <a:r>
              <a:rPr lang="ru-RU" dirty="0"/>
              <a:t>Якобинцы – радикалы во главе с Робеспьером, Дантоном, Маратом.</a:t>
            </a:r>
          </a:p>
          <a:p>
            <a:pPr marL="0">
              <a:buNone/>
            </a:pPr>
            <a:r>
              <a:rPr lang="ru-RU" dirty="0"/>
              <a:t>В сентябре 1792 г. началась паника в Париже, слухи о заговорщиках. Толпа врывается в тюрьмы и учиняет самосуд над аристократами и священниками.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AC24A6-80FB-D2DB-5F6B-F8A5E8A4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289488-0C23-4DC8-A9FA-240659547385}" type="datetime1">
              <a:rPr lang="ru-RU" smtClean="0"/>
              <a:t>01.10.2025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8040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ие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{F1175293-111F-4BBA-999C-B1DEF464FA94}TFf0a5ceae-4542-492d-822e-d65a94fb0e1e19154062_win32-8070a709061f</Template>
  <TotalTime>78</TotalTime>
  <Words>695</Words>
  <Application>Microsoft Office PowerPoint</Application>
  <PresentationFormat>Широкоэкранный</PresentationFormat>
  <Paragraphs>68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Bookman Old Style</vt:lpstr>
      <vt:lpstr>Calibri</vt:lpstr>
      <vt:lpstr>Franklin Gothic Book</vt:lpstr>
      <vt:lpstr>Пользовательские</vt:lpstr>
      <vt:lpstr>Великая французская революция</vt:lpstr>
      <vt:lpstr>"Король-Солнце" и его наследие</vt:lpstr>
      <vt:lpstr>Причины революции</vt:lpstr>
      <vt:lpstr>Созыв генеральных штатов</vt:lpstr>
      <vt:lpstr>Конфликты и клятва</vt:lpstr>
      <vt:lpstr>Взятие Бастилии – Символ революции</vt:lpstr>
      <vt:lpstr>"Свобода, Равенство, Братство" и Декларация прав</vt:lpstr>
      <vt:lpstr>Бегство в Варенн</vt:lpstr>
      <vt:lpstr>Якобинцы, Жирондисты и Сентябрьские убийства</vt:lpstr>
      <vt:lpstr>Презентация PowerPoint</vt:lpstr>
      <vt:lpstr>Первая французская республика и казнь короля</vt:lpstr>
      <vt:lpstr>Эпоха Террора</vt:lpstr>
      <vt:lpstr>Термидорианский переворот</vt:lpstr>
      <vt:lpstr>Звезда Наполеона</vt:lpstr>
      <vt:lpstr>Глобальные итоги Революции</vt:lpstr>
      <vt:lpstr>Темная сторона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2025-10-01T14:24:46Z</dcterms:created>
  <dcterms:modified xsi:type="dcterms:W3CDTF">2025-10-01T15:42:53Z</dcterms:modified>
</cp:coreProperties>
</file>